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6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Layouts/slideLayout4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 /><Relationship Id="rId26" Type="http://schemas.openxmlformats.org/officeDocument/2006/relationships/tableStyles" Target="tableStyles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8865013" name="Образ слайда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8125644" name="Заметки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/>
              <a:t>Пример внутреннего слайда с текстом и акцентными блоками для выделений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re.google/books/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0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ru.wikipedia.org/wiki/DevOps" TargetMode="External"/><Relationship Id="rId3" Type="http://schemas.openxmlformats.org/officeDocument/2006/relationships/hyperlink" Target="https://www.atlassian.com/ru/devops" TargetMode="External"/><Relationship Id="rId4" Type="http://schemas.openxmlformats.org/officeDocument/2006/relationships/hyperlink" Target="https://www.amazon.com/DevOps-Software-Architects-Perspective-Engineering/dp/0134049845" TargetMode="External"/><Relationship Id="rId5" Type="http://schemas.openxmlformats.org/officeDocument/2006/relationships/hyperlink" Target="https://martinfowler.com/bliki/DevOpsCulture.html" TargetMode="External"/><Relationship Id="rId6" Type="http://schemas.openxmlformats.org/officeDocument/2006/relationships/hyperlink" Target="https://sre.google/workbook/how-sre-relates/" TargetMode="External"/><Relationship Id="rId7" Type="http://schemas.openxmlformats.org/officeDocument/2006/relationships/image" Target="../media/image11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25.11.2024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SRE и DevOps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33163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0512A437-4A99-C145-FD82-AE1CFDB7FD55}" type="slidenum">
              <a:rPr lang="ru-RU"/>
              <a:t/>
            </a:fld>
            <a:endParaRPr lang="ru-RU"/>
          </a:p>
        </p:txBody>
      </p:sp>
      <p:sp>
        <p:nvSpPr>
          <p:cNvPr id="1400252917" name="Текст 17"/>
          <p:cNvSpPr txBox="1"/>
          <p:nvPr/>
        </p:nvSpPr>
        <p:spPr bwMode="auto">
          <a:xfrm>
            <a:off x="719136" y="562635"/>
            <a:ext cx="158325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Частые антипаттерны DevOps</a:t>
            </a:r>
            <a:endParaRPr b="0"/>
          </a:p>
        </p:txBody>
      </p:sp>
      <p:sp>
        <p:nvSpPr>
          <p:cNvPr id="260271183" name="Уровень текста 1…"/>
          <p:cNvSpPr txBox="1"/>
          <p:nvPr/>
        </p:nvSpPr>
        <p:spPr bwMode="auto">
          <a:xfrm flipH="0" flipV="0">
            <a:off x="719136" y="2181997"/>
            <a:ext cx="12266695" cy="319877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sz="4800"/>
              <a:t>Сепарация DevOps-команд</a:t>
            </a:r>
            <a:endParaRPr sz="4800"/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sz="4800"/>
              <a:t>Наличие “DevOps Hero” на проекте</a:t>
            </a:r>
            <a:endParaRPr sz="4800"/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sz="4800"/>
              <a:t>Попытки изменить всё и сразу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915448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SRE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091222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EA0D3A0-9044-1A31-AA0E-24240E812651}" type="slidenum">
              <a:rPr lang="ru-RU"/>
              <a:t/>
            </a:fld>
            <a:endParaRPr lang="ru-RU"/>
          </a:p>
        </p:txBody>
      </p:sp>
      <p:sp>
        <p:nvSpPr>
          <p:cNvPr id="1183829856" name="Текст 17"/>
          <p:cNvSpPr txBox="1"/>
          <p:nvPr/>
        </p:nvSpPr>
        <p:spPr bwMode="auto">
          <a:xfrm>
            <a:off x="719136" y="562635"/>
            <a:ext cx="158023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Откуда ноги растут</a:t>
            </a:r>
            <a:endParaRPr b="0"/>
          </a:p>
        </p:txBody>
      </p:sp>
      <p:sp>
        <p:nvSpPr>
          <p:cNvPr id="1480745812" name="Уровень текста 1…"/>
          <p:cNvSpPr txBox="1"/>
          <p:nvPr/>
        </p:nvSpPr>
        <p:spPr bwMode="auto">
          <a:xfrm flipH="0" flipV="0">
            <a:off x="719136" y="2181997"/>
            <a:ext cx="11930832" cy="81623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sz="48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Site Reliability Engineering</a:t>
            </a: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(SRE) — это подход, разработанный Google для обеспечения надежности систем. 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1198"/>
              </a:spcAft>
              <a:buNone/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 сочетает в себе элементы разработки и операционного управления с упором на автоматизацию и устойчивость сервисов.</a:t>
            </a:r>
            <a:endParaRPr sz="4800"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1198"/>
              </a:spcAft>
              <a:buNone/>
              <a:defRPr/>
            </a:pPr>
            <a:endParaRPr sz="4800">
              <a:latin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1198"/>
              </a:spcAft>
              <a:buNone/>
              <a:defRPr/>
            </a:pPr>
            <a:endParaRPr sz="4800">
              <a:latin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1198"/>
              </a:spcAft>
              <a:buNone/>
              <a:defRPr/>
            </a:pPr>
            <a:r>
              <a:rPr lang="en" sz="3600" b="0" i="0" u="sng" strike="noStrike" cap="none" spc="0">
                <a:ln>
                  <a:noFill/>
                </a:ln>
                <a:solidFill>
                  <a:schemeClr val="hlink"/>
                </a:solidFill>
                <a:latin typeface="Tinkoff Sans"/>
                <a:ea typeface="Tinkoff Sans"/>
                <a:cs typeface="Tinkoff Sans"/>
                <a:hlinkClick r:id="rId2" tooltip="https://sre.google/books/"/>
              </a:rPr>
              <a:t>https://sre.google/books</a:t>
            </a:r>
            <a:endParaRPr sz="3600"/>
          </a:p>
        </p:txBody>
      </p:sp>
      <p:pic>
        <p:nvPicPr>
          <p:cNvPr id="475761982" name="Google Shape;103;p19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4175294" y="2346967"/>
            <a:ext cx="2346174" cy="33123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00455907" name="Google Shape;104;p1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6928838" y="3728877"/>
            <a:ext cx="2475124" cy="317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5804869" name="Google Shape;105;p19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14175294" y="6247573"/>
            <a:ext cx="2346174" cy="30105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79643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E8C11491-BF8B-2C41-FDC1-E6F458215D39}" type="slidenum">
              <a:rPr lang="ru-RU"/>
              <a:t/>
            </a:fld>
            <a:endParaRPr lang="ru-RU"/>
          </a:p>
        </p:txBody>
      </p:sp>
      <p:sp>
        <p:nvSpPr>
          <p:cNvPr id="1636336739" name="Текст 17"/>
          <p:cNvSpPr txBox="1"/>
          <p:nvPr/>
        </p:nvSpPr>
        <p:spPr bwMode="auto">
          <a:xfrm>
            <a:off x="719136" y="562635"/>
            <a:ext cx="158358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Связь SRE и DevOps</a:t>
            </a:r>
            <a:endParaRPr b="0"/>
          </a:p>
        </p:txBody>
      </p:sp>
      <p:sp>
        <p:nvSpPr>
          <p:cNvPr id="402221595" name="Уровень текста 1…"/>
          <p:cNvSpPr txBox="1"/>
          <p:nvPr/>
        </p:nvSpPr>
        <p:spPr bwMode="auto">
          <a:xfrm flipH="0" flipV="0">
            <a:off x="719136" y="2181997"/>
            <a:ext cx="12267055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47745803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045138" y="742151"/>
            <a:ext cx="11386049" cy="9131077"/>
          </a:xfrm>
          <a:prstGeom prst="rect">
            <a:avLst/>
          </a:prstGeom>
        </p:spPr>
      </p:pic>
      <p:sp>
        <p:nvSpPr>
          <p:cNvPr id="1235766757" name="Уровень текста 1…"/>
          <p:cNvSpPr txBox="1"/>
          <p:nvPr/>
        </p:nvSpPr>
        <p:spPr bwMode="auto">
          <a:xfrm flipH="0" flipV="0">
            <a:off x="719136" y="2181997"/>
            <a:ext cx="6498775" cy="48365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DevOps — это </a:t>
            </a:r>
            <a:r>
              <a:rPr sz="3600" u="sng"/>
              <a:t>движение</a:t>
            </a:r>
            <a:r>
              <a:rPr sz="3600"/>
              <a:t>, направленное на повышение эффективности разработки и выпуска продукта</a:t>
            </a:r>
            <a:endParaRPr sz="36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SRE — его </a:t>
            </a:r>
            <a:r>
              <a:rPr sz="3600" u="sng"/>
              <a:t>конкретная реализация</a:t>
            </a:r>
            <a:r>
              <a:rPr sz="3600"/>
              <a:t> от Google с упором на надежность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26387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6ED393BE-2961-49BC-8AB7-9B9DFDBDEA77}" type="slidenum">
              <a:rPr lang="ru-RU"/>
              <a:t/>
            </a:fld>
            <a:endParaRPr lang="ru-RU"/>
          </a:p>
        </p:txBody>
      </p:sp>
      <p:sp>
        <p:nvSpPr>
          <p:cNvPr id="336851255" name="Текст 17"/>
          <p:cNvSpPr txBox="1"/>
          <p:nvPr/>
        </p:nvSpPr>
        <p:spPr bwMode="auto">
          <a:xfrm>
            <a:off x="719136" y="562635"/>
            <a:ext cx="158484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принципы (по Google)</a:t>
            </a:r>
            <a:endParaRPr b="0"/>
          </a:p>
        </p:txBody>
      </p:sp>
      <p:sp>
        <p:nvSpPr>
          <p:cNvPr id="1337758964" name="Уровень текста 1…"/>
          <p:cNvSpPr txBox="1"/>
          <p:nvPr/>
        </p:nvSpPr>
        <p:spPr bwMode="auto">
          <a:xfrm flipH="0" flipV="0">
            <a:off x="719136" y="2181997"/>
            <a:ext cx="12267055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2636969" name="Уровень текста 1…"/>
          <p:cNvSpPr txBox="1"/>
          <p:nvPr/>
        </p:nvSpPr>
        <p:spPr bwMode="auto">
          <a:xfrm flipH="0" flipV="0">
            <a:off x="719136" y="2181996"/>
            <a:ext cx="9162972" cy="7769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SRE == </a:t>
            </a:r>
            <a:r>
              <a:rPr lang="en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50% developer</a:t>
            </a:r>
            <a:endParaRPr sz="4800"/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SLA, SLI, SLO and 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error budget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Acceping risk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Blameless culture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Incident management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On-call and toil management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Capacity management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Postmortems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Reliability testing</a:t>
            </a:r>
            <a:endParaRPr sz="4800"/>
          </a:p>
        </p:txBody>
      </p:sp>
      <p:pic>
        <p:nvPicPr>
          <p:cNvPr id="85147776" name="Google Shape;112;p20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855628" y="1079285"/>
            <a:ext cx="6002148" cy="847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708391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A08608FE-0A95-8486-AE54-F40EBC47060F}" type="slidenum">
              <a:rPr lang="ru-RU"/>
              <a:t/>
            </a:fld>
            <a:endParaRPr lang="ru-RU"/>
          </a:p>
        </p:txBody>
      </p:sp>
      <p:sp>
        <p:nvSpPr>
          <p:cNvPr id="1004384549" name="Текст 17"/>
          <p:cNvSpPr txBox="1"/>
          <p:nvPr/>
        </p:nvSpPr>
        <p:spPr bwMode="auto">
          <a:xfrm>
            <a:off x="719136" y="562635"/>
            <a:ext cx="158419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SLA, SLI, SLO</a:t>
            </a:r>
            <a:endParaRPr b="0"/>
          </a:p>
        </p:txBody>
      </p:sp>
      <p:sp>
        <p:nvSpPr>
          <p:cNvPr id="1591217179" name="Уровень текста 1…"/>
          <p:cNvSpPr txBox="1"/>
          <p:nvPr/>
        </p:nvSpPr>
        <p:spPr bwMode="auto">
          <a:xfrm flipH="0" flipV="0">
            <a:off x="719136" y="2181997"/>
            <a:ext cx="12267055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17700135" name="Уровень текста 1…"/>
          <p:cNvSpPr txBox="1"/>
          <p:nvPr/>
        </p:nvSpPr>
        <p:spPr bwMode="auto">
          <a:xfrm flipH="0" flipV="0">
            <a:off x="719136" y="2181996"/>
            <a:ext cx="7150333" cy="8377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SLA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(Service Level Agreement) — формальное соглашение с пользователями о допустимом уровне предоставляемых услуг.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SLO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(Service Level Objective) — внутренние цели по доступности и производительности, такие как 99.9% времени работы.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SLI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(Service Level Indicator) — метрики, измеряющие качество обслуживания, например, задержки или частота ошибок.</a:t>
            </a:r>
            <a:endParaRPr sz="3600"/>
          </a:p>
        </p:txBody>
      </p:sp>
      <p:pic>
        <p:nvPicPr>
          <p:cNvPr id="202655687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028219" y="860033"/>
            <a:ext cx="11044371" cy="4522670"/>
          </a:xfrm>
          <a:prstGeom prst="rect">
            <a:avLst/>
          </a:prstGeom>
        </p:spPr>
      </p:pic>
      <p:pic>
        <p:nvPicPr>
          <p:cNvPr id="3783191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34510" y="5892637"/>
            <a:ext cx="10812638" cy="4374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605558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48DEDB0A-4848-4C44-513C-41A0B3F15BD0}" type="slidenum">
              <a:rPr lang="ru-RU"/>
              <a:t/>
            </a:fld>
            <a:endParaRPr lang="ru-RU"/>
          </a:p>
        </p:txBody>
      </p:sp>
      <p:sp>
        <p:nvSpPr>
          <p:cNvPr id="1871753866" name="Текст 17"/>
          <p:cNvSpPr txBox="1"/>
          <p:nvPr/>
        </p:nvSpPr>
        <p:spPr bwMode="auto">
          <a:xfrm>
            <a:off x="719136" y="562635"/>
            <a:ext cx="158426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Бюджет ошибок</a:t>
            </a:r>
            <a:endParaRPr b="0"/>
          </a:p>
        </p:txBody>
      </p:sp>
      <p:sp>
        <p:nvSpPr>
          <p:cNvPr id="1407275313" name="Уровень текста 1…"/>
          <p:cNvSpPr txBox="1"/>
          <p:nvPr/>
        </p:nvSpPr>
        <p:spPr bwMode="auto">
          <a:xfrm flipH="0" flipV="0">
            <a:off x="719136" y="2181997"/>
            <a:ext cx="12267055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32017255" name="Уровень текста 1…"/>
          <p:cNvSpPr txBox="1"/>
          <p:nvPr/>
        </p:nvSpPr>
        <p:spPr bwMode="auto">
          <a:xfrm flipH="0" flipV="0">
            <a:off x="719136" y="2181996"/>
            <a:ext cx="15859932" cy="224696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Бюджет ошибок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максимальное время, в течение которого техническая система может выходить из строя без оговоренных в соглашении последствий.</a:t>
            </a:r>
            <a:endParaRPr sz="3600"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>
                <a:latin typeface="Tinkoff Sans"/>
                <a:ea typeface="Tinkoff Sans"/>
                <a:cs typeface="Tinkoff Sans"/>
              </a:rPr>
              <a:t>Бюджет ошибок системы вытекает из её SLA.</a:t>
            </a:r>
            <a:endParaRPr sz="3600">
              <a:latin typeface="Tinkoff Sans"/>
              <a:cs typeface="Tinkoff Sans"/>
            </a:endParaRPr>
          </a:p>
        </p:txBody>
      </p:sp>
      <p:pic>
        <p:nvPicPr>
          <p:cNvPr id="50262929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736666" y="4693193"/>
            <a:ext cx="9187404" cy="5715000"/>
          </a:xfrm>
          <a:prstGeom prst="rect">
            <a:avLst/>
          </a:prstGeom>
        </p:spPr>
      </p:pic>
      <p:pic>
        <p:nvPicPr>
          <p:cNvPr id="16017889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9305" y="5256466"/>
            <a:ext cx="9242516" cy="478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60484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37D5B215-358E-6404-9D2B-2C3E99D59A6A}" type="slidenum">
              <a:rPr lang="ru-RU"/>
              <a:t/>
            </a:fld>
            <a:endParaRPr lang="ru-RU"/>
          </a:p>
        </p:txBody>
      </p:sp>
      <p:sp>
        <p:nvSpPr>
          <p:cNvPr id="573804090" name="Текст 17"/>
          <p:cNvSpPr txBox="1"/>
          <p:nvPr/>
        </p:nvSpPr>
        <p:spPr bwMode="auto">
          <a:xfrm>
            <a:off x="719136" y="562635"/>
            <a:ext cx="158505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инцидентами</a:t>
            </a:r>
            <a:endParaRPr b="0"/>
          </a:p>
        </p:txBody>
      </p:sp>
      <p:sp>
        <p:nvSpPr>
          <p:cNvPr id="121474712" name="Уровень текста 1…"/>
          <p:cNvSpPr txBox="1"/>
          <p:nvPr/>
        </p:nvSpPr>
        <p:spPr bwMode="auto">
          <a:xfrm flipH="0" flipV="0">
            <a:off x="719136" y="2181997"/>
            <a:ext cx="12267055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25700748" name="Уровень текста 1…"/>
          <p:cNvSpPr txBox="1"/>
          <p:nvPr/>
        </p:nvSpPr>
        <p:spPr bwMode="auto">
          <a:xfrm flipH="0" flipV="0">
            <a:off x="719136" y="2181996"/>
            <a:ext cx="10754788" cy="28943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Инцидент должен быть корректно обнаружен, проклассифицирован, эскалирован на нужную команду и устранен в соответствии с регламентом (ранбуком).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результату устранения составляется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постмортем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sz="3600" b="0"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2724756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54166" y="5966154"/>
            <a:ext cx="9555297" cy="4081078"/>
          </a:xfrm>
          <a:prstGeom prst="rect">
            <a:avLst/>
          </a:prstGeom>
        </p:spPr>
      </p:pic>
      <p:pic>
        <p:nvPicPr>
          <p:cNvPr id="5361422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614716" y="1303468"/>
            <a:ext cx="6356044" cy="87437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89729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0FBEA854-D381-34DC-9081-BA282860E617}" type="slidenum">
              <a:rPr lang="ru-RU"/>
              <a:t/>
            </a:fld>
            <a:endParaRPr lang="ru-RU"/>
          </a:p>
        </p:txBody>
      </p:sp>
      <p:sp>
        <p:nvSpPr>
          <p:cNvPr id="2139850527" name="Текст 10"/>
          <p:cNvSpPr txBox="1">
            <a:spLocks noGrp="1"/>
          </p:cNvSpPr>
          <p:nvPr>
            <p:ph type="body" sz="quarter" idx="4294967295"/>
          </p:nvPr>
        </p:nvSpPr>
        <p:spPr bwMode="auto">
          <a:xfrm>
            <a:off x="719137" y="4665663"/>
            <a:ext cx="3263899" cy="67151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4499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4800" b="1">
                <a:solidFill>
                  <a:schemeClr val="tx1"/>
                </a:solidFill>
                <a:latin typeface="TINKOFFSANS-MEDIUM"/>
              </a:rPr>
              <a:t>Product SRE</a:t>
            </a:r>
            <a:endParaRPr sz="4800" b="1"/>
          </a:p>
        </p:txBody>
      </p:sp>
      <p:sp>
        <p:nvSpPr>
          <p:cNvPr id="748457623" name="Текст 11"/>
          <p:cNvSpPr txBox="1"/>
          <p:nvPr/>
        </p:nvSpPr>
        <p:spPr bwMode="auto">
          <a:xfrm>
            <a:off x="719137" y="5688055"/>
            <a:ext cx="5446119" cy="25193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R="188183" indent="12714">
              <a:lnSpc>
                <a:spcPts val="3399"/>
              </a:lnSpc>
              <a:spcBef>
                <a:spcPts val="2099"/>
              </a:spcBef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3799"/>
              </a:lnSpc>
              <a:defRPr/>
            </a:pPr>
            <a:r>
              <a:rPr lang="ru-RU">
                <a:solidFill>
                  <a:schemeClr val="bg1"/>
                </a:solidFill>
              </a:rPr>
              <a:t>Команда, ответственная за один конкретный продукт</a:t>
            </a:r>
            <a:endParaRPr/>
          </a:p>
          <a:p>
            <a:pPr indent="0">
              <a:lnSpc>
                <a:spcPts val="3799"/>
              </a:lnSpc>
              <a:defRPr/>
            </a:pPr>
            <a:endParaRPr lang="en">
              <a:solidFill>
                <a:schemeClr val="bg1"/>
              </a:solidFill>
            </a:endParaRPr>
          </a:p>
        </p:txBody>
      </p:sp>
      <p:sp>
        <p:nvSpPr>
          <p:cNvPr id="1446003781" name="Текст 10"/>
          <p:cNvSpPr txBox="1"/>
          <p:nvPr/>
        </p:nvSpPr>
        <p:spPr bwMode="auto">
          <a:xfrm flipH="0" flipV="0">
            <a:off x="7746669" y="4599317"/>
            <a:ext cx="5466663" cy="67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5" marR="0" indent="-438063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1" marR="0" indent="-517711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6" marR="0" indent="-589120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0" marR="0" indent="-589120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4" marR="0" indent="-589120" algn="l" defTabSz="1485608">
              <a:lnSpc>
                <a:spcPct val="90000"/>
              </a:lnSpc>
              <a:spcBef>
                <a:spcPts val="157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1" marR="0" indent="-589120" algn="l" defTabSz="1485608">
              <a:lnSpc>
                <a:spcPct val="90000"/>
              </a:lnSpc>
              <a:spcBef>
                <a:spcPts val="157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3" marR="0" indent="-589120" algn="l" defTabSz="1485608">
              <a:lnSpc>
                <a:spcPct val="90000"/>
              </a:lnSpc>
              <a:spcBef>
                <a:spcPts val="157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0" algn="l" defTabSz="1485608">
              <a:lnSpc>
                <a:spcPct val="90000"/>
              </a:lnSpc>
              <a:spcBef>
                <a:spcPts val="157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4499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4800" b="1">
                <a:solidFill>
                  <a:schemeClr val="tx1"/>
                </a:solidFill>
                <a:latin typeface="TINKOFFSANS-MEDIUM"/>
              </a:rPr>
              <a:t>Platform SRE</a:t>
            </a:r>
            <a:endParaRPr sz="4800" b="1"/>
          </a:p>
        </p:txBody>
      </p:sp>
      <p:sp>
        <p:nvSpPr>
          <p:cNvPr id="1587888391" name="Текст 10"/>
          <p:cNvSpPr txBox="1"/>
          <p:nvPr/>
        </p:nvSpPr>
        <p:spPr bwMode="auto">
          <a:xfrm flipH="0" flipV="0">
            <a:off x="13914721" y="4623386"/>
            <a:ext cx="5119445" cy="67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5" marR="0" indent="-438063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1" marR="0" indent="-517711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6" marR="0" indent="-589120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0" marR="0" indent="-589120" algn="l" defTabSz="1485608">
              <a:lnSpc>
                <a:spcPct val="118000"/>
              </a:lnSpc>
              <a:spcBef>
                <a:spcPts val="2362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4" marR="0" indent="-589120" algn="l" defTabSz="1485608">
              <a:lnSpc>
                <a:spcPct val="90000"/>
              </a:lnSpc>
              <a:spcBef>
                <a:spcPts val="157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1" marR="0" indent="-589120" algn="l" defTabSz="1485608">
              <a:lnSpc>
                <a:spcPct val="90000"/>
              </a:lnSpc>
              <a:spcBef>
                <a:spcPts val="157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3" marR="0" indent="-589120" algn="l" defTabSz="1485608">
              <a:lnSpc>
                <a:spcPct val="90000"/>
              </a:lnSpc>
              <a:spcBef>
                <a:spcPts val="157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0" algn="l" defTabSz="1485608">
              <a:lnSpc>
                <a:spcPct val="90000"/>
              </a:lnSpc>
              <a:spcBef>
                <a:spcPts val="1573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4499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4800" b="1">
                <a:solidFill>
                  <a:schemeClr val="tx1"/>
                </a:solidFill>
                <a:latin typeface="TINKOFFSANS-MEDIUM"/>
              </a:rPr>
              <a:t>Centralized SRE</a:t>
            </a:r>
            <a:endParaRPr sz="4800" b="1"/>
          </a:p>
        </p:txBody>
      </p:sp>
      <p:sp>
        <p:nvSpPr>
          <p:cNvPr id="2016157400" name="Текст 11"/>
          <p:cNvSpPr txBox="1"/>
          <p:nvPr/>
        </p:nvSpPr>
        <p:spPr bwMode="auto">
          <a:xfrm>
            <a:off x="7746669" y="5688055"/>
            <a:ext cx="5230404" cy="25193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R="188183" indent="12714">
              <a:lnSpc>
                <a:spcPts val="3399"/>
              </a:lnSpc>
              <a:spcBef>
                <a:spcPts val="2099"/>
              </a:spcBef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3799"/>
              </a:lnSpc>
              <a:defRPr/>
            </a:pPr>
            <a:r>
              <a:rPr lang="ru-RU">
                <a:solidFill>
                  <a:schemeClr val="bg1"/>
                </a:solidFill>
              </a:rPr>
              <a:t>Команда предоставляет и поддерживает платформу для компании/отдела</a:t>
            </a:r>
            <a:endParaRPr/>
          </a:p>
          <a:p>
            <a:pPr indent="0">
              <a:lnSpc>
                <a:spcPts val="3799"/>
              </a:lnSpc>
              <a:defRPr/>
            </a:pPr>
            <a:endParaRPr lang="en">
              <a:solidFill>
                <a:schemeClr val="bg1"/>
              </a:solidFill>
            </a:endParaRPr>
          </a:p>
        </p:txBody>
      </p:sp>
      <p:sp>
        <p:nvSpPr>
          <p:cNvPr id="692776618" name="Текст 11"/>
          <p:cNvSpPr txBox="1"/>
          <p:nvPr/>
        </p:nvSpPr>
        <p:spPr bwMode="auto">
          <a:xfrm>
            <a:off x="13914721" y="5688055"/>
            <a:ext cx="5165442" cy="25193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R="188183" indent="12714">
              <a:lnSpc>
                <a:spcPts val="3399"/>
              </a:lnSpc>
              <a:spcBef>
                <a:spcPts val="2099"/>
              </a:spcBef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3799"/>
              </a:lnSpc>
              <a:defRPr/>
            </a:pPr>
            <a:r>
              <a:rPr lang="ru-RU">
                <a:solidFill>
                  <a:schemeClr val="bg1"/>
                </a:solidFill>
              </a:rPr>
              <a:t>SRE, которые разрабатывают практики для департамента, а также помогают их внедрить в продукт/команду</a:t>
            </a:r>
            <a:endParaRPr/>
          </a:p>
          <a:p>
            <a:pPr indent="0">
              <a:lnSpc>
                <a:spcPts val="3799"/>
              </a:lnSpc>
              <a:defRPr/>
            </a:pPr>
            <a:endParaRPr lang="en">
              <a:solidFill>
                <a:schemeClr val="bg1"/>
              </a:solidFill>
            </a:endParaRPr>
          </a:p>
        </p:txBody>
      </p:sp>
      <p:sp>
        <p:nvSpPr>
          <p:cNvPr id="402191877" name="Текст 17"/>
          <p:cNvSpPr txBox="1"/>
          <p:nvPr/>
        </p:nvSpPr>
        <p:spPr bwMode="auto">
          <a:xfrm>
            <a:off x="719136" y="577301"/>
            <a:ext cx="5423238" cy="9147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Виды SRE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420805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CF965A28-D737-76AD-FA0B-EED0E2824A30}" type="slidenum">
              <a:rPr lang="ru-RU"/>
              <a:t/>
            </a:fld>
            <a:endParaRPr lang="ru-RU"/>
          </a:p>
        </p:txBody>
      </p:sp>
      <p:sp>
        <p:nvSpPr>
          <p:cNvPr id="1856174575" name="Текст 17"/>
          <p:cNvSpPr txBox="1"/>
          <p:nvPr/>
        </p:nvSpPr>
        <p:spPr bwMode="auto">
          <a:xfrm>
            <a:off x="719136" y="562635"/>
            <a:ext cx="158350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Частые антипаттерны SRE</a:t>
            </a:r>
            <a:endParaRPr b="0"/>
          </a:p>
        </p:txBody>
      </p:sp>
      <p:sp>
        <p:nvSpPr>
          <p:cNvPr id="652776523" name="Уровень текста 1…"/>
          <p:cNvSpPr txBox="1"/>
          <p:nvPr/>
        </p:nvSpPr>
        <p:spPr bwMode="auto">
          <a:xfrm flipH="0" flipV="0">
            <a:off x="719136" y="2181997"/>
            <a:ext cx="13941306" cy="78692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4800"/>
              <a:t>SRE — как модное название для девопса</a:t>
            </a:r>
            <a:endParaRPr sz="48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4800"/>
              <a:t>Хороший мониторинг == много алертов</a:t>
            </a:r>
            <a:endParaRPr sz="48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4800"/>
              <a:t>Чем больше инженеров что-то чинят, тем лучше</a:t>
            </a:r>
            <a:endParaRPr sz="48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4800"/>
              <a:t>Измерения “со стороны системы”</a:t>
            </a:r>
            <a:endParaRPr sz="48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4800"/>
              <a:t>Точечные исправления инцидентов</a:t>
            </a:r>
            <a:endParaRPr sz="48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4800"/>
              <a:t>Погоня за девяточками</a:t>
            </a:r>
            <a:endParaRPr sz="48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Война с ветряными мельницами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1658" name="Уровень текста 1…"/>
          <p:cNvSpPr txBox="1"/>
          <p:nvPr/>
        </p:nvSpPr>
        <p:spPr bwMode="auto">
          <a:xfrm>
            <a:off x="719136" y="2182005"/>
            <a:ext cx="14234112" cy="59122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Методологии SRE и DevOps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принципы и цели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Ключевые процессы и практики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Инструменты и технологии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 культуре и роли в команде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Вызовы и ограничения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22496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1EC9760-4123-21B8-DD45-6A4891D69B93}" type="slidenum">
              <a:rPr lang="ru-RU"/>
              <a:t/>
            </a:fld>
            <a:endParaRPr lang="ru-RU"/>
          </a:p>
        </p:txBody>
      </p:sp>
      <p:sp>
        <p:nvSpPr>
          <p:cNvPr id="1443595774" name="Текст 17"/>
          <p:cNvSpPr txBox="1"/>
          <p:nvPr/>
        </p:nvSpPr>
        <p:spPr bwMode="auto">
          <a:xfrm>
            <a:off x="719136" y="562635"/>
            <a:ext cx="15742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6134925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  <p:pic>
        <p:nvPicPr>
          <p:cNvPr id="1983715878" name="Google Shape;96;p18"/>
          <p:cNvPicPr/>
          <p:nvPr/>
        </p:nvPicPr>
        <p:blipFill>
          <a:blip r:embed="rId2">
            <a:alphaModFix/>
          </a:blip>
          <a:srcRect l="0" t="0" r="0" b="2921"/>
          <a:stretch/>
        </p:blipFill>
        <p:spPr bwMode="auto">
          <a:xfrm flipH="0" flipV="0">
            <a:off x="2172349" y="2432177"/>
            <a:ext cx="5643483" cy="547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0667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DevOps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70574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F7D77EB-DD02-5707-C406-F7B9D4DDBA35}" type="slidenum">
              <a:rPr lang="ru-RU"/>
              <a:t/>
            </a:fld>
            <a:endParaRPr lang="ru-RU"/>
          </a:p>
        </p:txBody>
      </p:sp>
      <p:sp>
        <p:nvSpPr>
          <p:cNvPr id="2018208699" name="Текст 17"/>
          <p:cNvSpPr txBox="1"/>
          <p:nvPr/>
        </p:nvSpPr>
        <p:spPr bwMode="auto">
          <a:xfrm>
            <a:off x="719136" y="562635"/>
            <a:ext cx="157641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Определения DevOps</a:t>
            </a:r>
            <a:endParaRPr/>
          </a:p>
        </p:txBody>
      </p:sp>
      <p:sp>
        <p:nvSpPr>
          <p:cNvPr id="1221787438" name="Уровень текста 1…"/>
          <p:cNvSpPr txBox="1"/>
          <p:nvPr/>
        </p:nvSpPr>
        <p:spPr bwMode="auto">
          <a:xfrm flipH="0" flipV="0">
            <a:off x="719136" y="2181999"/>
            <a:ext cx="12618389" cy="70497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25468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“Методология автоматизации технологических процессов сборки, настройки и развертывания программного обеспечения” - </a:t>
            </a:r>
            <a:r>
              <a:rPr lang="en" sz="2800" b="0" i="0" u="sng" strike="noStrike" cap="none" spc="0">
                <a:ln>
                  <a:noFill/>
                </a:ln>
                <a:solidFill>
                  <a:schemeClr val="hlink"/>
                </a:solidFill>
                <a:latin typeface="Tinkoff Sans"/>
                <a:ea typeface="Tinkoff Sans"/>
                <a:cs typeface="Tinkoff Sans"/>
                <a:hlinkClick r:id="rId2" tooltip="https://ru.wikipedia.org/wiki/DevOps"/>
              </a:rPr>
              <a:t>Википедия</a:t>
            </a: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(ru)</a:t>
            </a:r>
            <a:endParaRPr sz="2800"/>
          </a:p>
          <a:p>
            <a:pPr marL="525468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“DevOps — это набор методик, инструментов и философия культуры, которые позволяют автоматизировать и интегрировать между собой процессы команд разработки ПО и ИТ‑команд” - </a:t>
            </a:r>
            <a:r>
              <a:rPr lang="en" sz="2800" b="0" i="0" u="sng" strike="noStrike" cap="none" spc="0">
                <a:ln>
                  <a:noFill/>
                </a:ln>
                <a:solidFill>
                  <a:schemeClr val="hlink"/>
                </a:solidFill>
                <a:latin typeface="Tinkoff Sans"/>
                <a:ea typeface="Tinkoff Sans"/>
                <a:cs typeface="Tinkoff Sans"/>
                <a:hlinkClick r:id="rId3" tooltip="https://www.atlassian.com/ru/devops"/>
              </a:rPr>
              <a:t>Atlassian</a:t>
            </a:r>
            <a:endParaRPr sz="2800"/>
          </a:p>
          <a:p>
            <a:pPr marL="525468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“Набор практик, направленных на сокращение времени между внесениями изменений в систему и изменениями в production окружении, обеспечивая при этом высокое качество” - </a:t>
            </a:r>
            <a:r>
              <a:rPr lang="en" sz="2800" b="0" i="0" u="sng" strike="noStrike" cap="none" spc="0">
                <a:ln>
                  <a:noFill/>
                </a:ln>
                <a:solidFill>
                  <a:schemeClr val="hlink"/>
                </a:solidFill>
                <a:latin typeface="Tinkoff Sans"/>
                <a:ea typeface="Tinkoff Sans"/>
                <a:cs typeface="Tinkoff Sans"/>
                <a:hlinkClick r:id="rId4" tooltip="https://www.amazon.com/DevOps-Software-Architects-Perspective-Engineering/dp/0134049845"/>
              </a:rPr>
              <a:t>Книга 1</a:t>
            </a:r>
            <a:endParaRPr sz="2800"/>
          </a:p>
          <a:p>
            <a:pPr marL="525468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“DevOps направление направлено на устранение разрозненности и поощрение сотрудничества между отделами разработки и эксплуатации” - </a:t>
            </a:r>
            <a:r>
              <a:rPr lang="en" sz="2800" b="0" i="0" u="sng" strike="noStrike" cap="none" spc="0">
                <a:ln>
                  <a:noFill/>
                </a:ln>
                <a:solidFill>
                  <a:schemeClr val="hlink"/>
                </a:solidFill>
                <a:latin typeface="Tinkoff Sans"/>
                <a:ea typeface="Tinkoff Sans"/>
                <a:cs typeface="Tinkoff Sans"/>
                <a:hlinkClick r:id="rId5" tooltip="https://martinfowler.com/bliki/DevOpsCulture.html"/>
              </a:rPr>
              <a:t>Мартин Фаулер</a:t>
            </a: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(с моим кривым переводом)</a:t>
            </a:r>
            <a:endParaRPr sz="2800"/>
          </a:p>
          <a:p>
            <a:pPr marL="525468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“DevOps - это свободный набор практик, рекомендаций и культуры, призванных разрушить замкнутость в разработке, эксплуатации, сетевом взаимодействии и безопасности ИТ” - </a:t>
            </a:r>
            <a:r>
              <a:rPr lang="en" sz="2800" b="0" i="0" u="sng" strike="noStrike" cap="none" spc="0">
                <a:ln>
                  <a:noFill/>
                </a:ln>
                <a:solidFill>
                  <a:schemeClr val="hlink"/>
                </a:solidFill>
                <a:latin typeface="Tinkoff Sans"/>
                <a:ea typeface="Tinkoff Sans"/>
                <a:cs typeface="Tinkoff Sans"/>
                <a:hlinkClick r:id="rId6" tooltip="https://sre.google/workbook/how-sre-relates/"/>
              </a:rPr>
              <a:t>Google SRE Book</a:t>
            </a:r>
            <a:endParaRPr sz="2800"/>
          </a:p>
        </p:txBody>
      </p:sp>
      <p:pic>
        <p:nvPicPr>
          <p:cNvPr id="7751282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4313391" y="2416527"/>
            <a:ext cx="4648413" cy="6197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819156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FE8F4CFB-E154-2CA7-D12A-2DA514E5DDF8}" type="slidenum">
              <a:rPr lang="ru-RU"/>
              <a:t/>
            </a:fld>
            <a:endParaRPr lang="ru-RU"/>
          </a:p>
        </p:txBody>
      </p:sp>
      <p:sp>
        <p:nvSpPr>
          <p:cNvPr id="1707898459" name="Текст 17"/>
          <p:cNvSpPr txBox="1"/>
          <p:nvPr/>
        </p:nvSpPr>
        <p:spPr bwMode="auto">
          <a:xfrm>
            <a:off x="719136" y="562635"/>
            <a:ext cx="157864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Зарождение принципов </a:t>
            </a:r>
            <a:r>
              <a:rPr lang="ru-RU" sz="60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(исторический экскурс) </a:t>
            </a:r>
            <a:endParaRPr b="0"/>
          </a:p>
        </p:txBody>
      </p:sp>
      <p:sp>
        <p:nvSpPr>
          <p:cNvPr id="1034113694" name="Уровень текста 1…"/>
          <p:cNvSpPr txBox="1"/>
          <p:nvPr/>
        </p:nvSpPr>
        <p:spPr bwMode="auto">
          <a:xfrm flipH="0" flipV="0">
            <a:off x="719136" y="2181998"/>
            <a:ext cx="11277833" cy="708340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DevOps, как концепция, возникла в ответ на стремление к </a:t>
            </a: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более быстрому и качественному процессу разработки и развертывания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программного обеспечения. </a:t>
            </a:r>
            <a:endParaRPr sz="36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2007–2008 годах инженер Патрик Дебуа из Бельгии работал над проектом миграции больших систем, что вдохновило его на </a:t>
            </a: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поиск лучших способов взаимодействия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между разработчиками и операторами.</a:t>
            </a:r>
            <a:endParaRPr sz="36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Эта идея легла в основу первого DevOpsDays, проведенного </a:t>
            </a: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2009 году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в Бельгии, что дало официальный старт движению DevOps.</a:t>
            </a:r>
            <a:endParaRPr sz="36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35729472" name="Google Shape;83;p1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366666" y="2752691"/>
            <a:ext cx="6870633" cy="6137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046051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9022C25-7518-93D2-B983-0E7B7130E987}" type="slidenum">
              <a:rPr lang="ru-RU"/>
              <a:t/>
            </a:fld>
            <a:endParaRPr lang="ru-RU"/>
          </a:p>
        </p:txBody>
      </p:sp>
      <p:sp>
        <p:nvSpPr>
          <p:cNvPr id="1978361050" name="Текст 17"/>
          <p:cNvSpPr txBox="1"/>
          <p:nvPr/>
        </p:nvSpPr>
        <p:spPr bwMode="auto">
          <a:xfrm>
            <a:off x="719136" y="562635"/>
            <a:ext cx="157954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Идеология и концепция </a:t>
            </a:r>
            <a:r>
              <a:rPr lang="ru-RU" sz="60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(исторический экскурс) </a:t>
            </a:r>
            <a:endParaRPr b="0"/>
          </a:p>
        </p:txBody>
      </p:sp>
      <p:sp>
        <p:nvSpPr>
          <p:cNvPr id="466428335" name="Уровень текста 1…"/>
          <p:cNvSpPr txBox="1"/>
          <p:nvPr/>
        </p:nvSpPr>
        <p:spPr bwMode="auto">
          <a:xfrm flipH="0" flipV="0">
            <a:off x="719136" y="2181998"/>
            <a:ext cx="17568938" cy="81240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DevOps развился из таких идей как:</a:t>
            </a:r>
            <a:endParaRPr sz="4800"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sz="48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Agile</a:t>
            </a: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методология гибкой разработки ПО, которая акцентирует внимание на постоянной интеграции и коротких итерациях.</a:t>
            </a:r>
            <a:endParaRPr sz="4800"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sz="48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Lean</a:t>
            </a: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философия управления процессами, направленная на минимизацию потерь и максимизацию ценности для клиентов.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3600" b="0" i="0" u="none"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дальнейшем DevOps стал активно развиваться, распространяясь по всему миру и дополняясь практическими инструментами, такими как CI/CD, автоматизация инфраструктуры, мониторинг и управление конфигурациями.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338336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917C342-E64E-E461-CF73-2E40B87BA236}" type="slidenum">
              <a:rPr lang="ru-RU"/>
              <a:t/>
            </a:fld>
            <a:endParaRPr lang="ru-RU"/>
          </a:p>
        </p:txBody>
      </p:sp>
      <p:sp>
        <p:nvSpPr>
          <p:cNvPr id="2097075196" name="Текст 17"/>
          <p:cNvSpPr txBox="1"/>
          <p:nvPr/>
        </p:nvSpPr>
        <p:spPr bwMode="auto">
          <a:xfrm>
            <a:off x="719136" y="562635"/>
            <a:ext cx="158059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Современная эволюция </a:t>
            </a:r>
            <a:r>
              <a:rPr lang="ru-RU" sz="60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(исторический экскурс) </a:t>
            </a:r>
            <a:endParaRPr b="0"/>
          </a:p>
        </p:txBody>
      </p:sp>
      <p:sp>
        <p:nvSpPr>
          <p:cNvPr id="616543128" name="Уровень текста 1…"/>
          <p:cNvSpPr txBox="1"/>
          <p:nvPr/>
        </p:nvSpPr>
        <p:spPr bwMode="auto">
          <a:xfrm flipH="0" flipV="0">
            <a:off x="719136" y="2181998"/>
            <a:ext cx="9200048" cy="431632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современном мире DevOps имеет массу производных определений для узкоспециализированных предметных областей (DevSecOps, MLOps, etc).</a:t>
            </a:r>
            <a:endParaRPr sz="4800">
              <a:latin typeface="Tinkoff Sans"/>
              <a:cs typeface="Tinkoff Sans"/>
            </a:endParaRPr>
          </a:p>
        </p:txBody>
      </p:sp>
      <p:pic>
        <p:nvPicPr>
          <p:cNvPr id="358845327" name="Google Shape;71;p15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0098400" y="1834444"/>
            <a:ext cx="8960555" cy="896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983961" name="Google Shape;85;p17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4743062" y="6175715"/>
            <a:ext cx="5549364" cy="331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108764" name="Google Shape;87;p17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220185" y="7333087"/>
            <a:ext cx="4463075" cy="3199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911850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83EEE900-71B7-6B41-E40A-190F6B21296B}" type="slidenum">
              <a:rPr lang="ru-RU"/>
              <a:t/>
            </a:fld>
            <a:endParaRPr lang="ru-RU"/>
          </a:p>
        </p:txBody>
      </p:sp>
      <p:sp>
        <p:nvSpPr>
          <p:cNvPr id="1785282011" name="Текст 17"/>
          <p:cNvSpPr txBox="1"/>
          <p:nvPr/>
        </p:nvSpPr>
        <p:spPr bwMode="auto">
          <a:xfrm>
            <a:off x="719136" y="562635"/>
            <a:ext cx="158160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Ключевые принципы</a:t>
            </a:r>
            <a:endParaRPr b="0"/>
          </a:p>
        </p:txBody>
      </p:sp>
      <p:sp>
        <p:nvSpPr>
          <p:cNvPr id="1068079116" name="Уровень текста 1…"/>
          <p:cNvSpPr txBox="1"/>
          <p:nvPr/>
        </p:nvSpPr>
        <p:spPr bwMode="auto">
          <a:xfrm flipH="0" flipV="0">
            <a:off x="719136" y="2181997"/>
            <a:ext cx="12224575" cy="670161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Культура сотрудничества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Автоматизация (CI/CD)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Непрерывный мониторинг</a:t>
            </a: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обратная связь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Безопасность (DevSecOps)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IaC и self-service &gt; рутина инженера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Концепты &gt; инструменты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40476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F9298545-F235-EF05-9607-FE4E665E7DB8}" type="slidenum">
              <a:rPr lang="ru-RU"/>
              <a:t/>
            </a:fld>
            <a:endParaRPr lang="ru-RU"/>
          </a:p>
        </p:txBody>
      </p:sp>
      <p:sp>
        <p:nvSpPr>
          <p:cNvPr id="1389939705" name="Текст 17"/>
          <p:cNvSpPr txBox="1"/>
          <p:nvPr/>
        </p:nvSpPr>
        <p:spPr bwMode="auto">
          <a:xfrm>
            <a:off x="719136" y="562635"/>
            <a:ext cx="157864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Инструментарий DevOps</a:t>
            </a:r>
            <a:r>
              <a:rPr sz="6000" b="1"/>
              <a:t>-инженера</a:t>
            </a:r>
            <a:endParaRPr sz="6000" b="1"/>
          </a:p>
        </p:txBody>
      </p:sp>
      <p:pic>
        <p:nvPicPr>
          <p:cNvPr id="887733087" name="Google Shape;146;p25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719136" y="1693333"/>
            <a:ext cx="12894371" cy="883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22497" name="Google Shape;63;p14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4016338" y="740833"/>
            <a:ext cx="5489813" cy="502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213137" name="Google Shape;64;p14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14139906" y="6377558"/>
            <a:ext cx="5242678" cy="3624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Р7-Офис/2024.3.2.584</Application>
  <DocSecurity>0</DocSecurity>
  <PresentationFormat>Произвольный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694</cp:revision>
  <dcterms:modified xsi:type="dcterms:W3CDTF">2024-11-25T04:57:19Z</dcterms:modified>
  <cp:category/>
  <cp:contentStatus/>
  <cp:version/>
</cp:coreProperties>
</file>